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9" r:id="rId4"/>
    <p:sldId id="258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1" r:id="rId16"/>
    <p:sldId id="290" r:id="rId17"/>
    <p:sldId id="291" r:id="rId18"/>
    <p:sldId id="271" r:id="rId19"/>
    <p:sldId id="270" r:id="rId20"/>
    <p:sldId id="289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19" r:id="rId29"/>
    <p:sldId id="320" r:id="rId30"/>
    <p:sldId id="321" r:id="rId31"/>
    <p:sldId id="322" r:id="rId32"/>
    <p:sldId id="323" r:id="rId33"/>
    <p:sldId id="324" r:id="rId34"/>
    <p:sldId id="317" r:id="rId35"/>
    <p:sldId id="272" r:id="rId36"/>
    <p:sldId id="318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2" r:id="rId46"/>
    <p:sldId id="283" r:id="rId47"/>
    <p:sldId id="285" r:id="rId48"/>
    <p:sldId id="284" r:id="rId49"/>
    <p:sldId id="286" r:id="rId50"/>
    <p:sldId id="287" r:id="rId51"/>
    <p:sldId id="288" r:id="rId52"/>
    <p:sldId id="316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09" autoAdjust="0"/>
  </p:normalViewPr>
  <p:slideViewPr>
    <p:cSldViewPr snapToGrid="0">
      <p:cViewPr varScale="1">
        <p:scale>
          <a:sx n="97" d="100"/>
          <a:sy n="97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E04D2-7739-41D3-A23F-01EFFBDBBB0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A2A0-F1AF-4231-8F26-72CF8B509F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1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CDC- Change data capture</a:t>
            </a:r>
          </a:p>
          <a:p>
            <a:r>
              <a:rPr lang="en-IN" dirty="0"/>
              <a:t>SCD 1 and SCD 2 -  Slowly changing </a:t>
            </a:r>
            <a:r>
              <a:rPr lang="en-IN" dirty="0" err="1"/>
              <a:t>dimentions</a:t>
            </a: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A2A0-F1AF-4231-8F26-72CF8B509FF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27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CB05-71A0-AC03-7649-26265717A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F0D69-BEDE-E416-521B-58BEBC7E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68512-52D6-8D2E-57BC-D356576C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54AE-E3EB-06CC-2B92-BBD6EFF7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BC8FA-892E-2635-C5F1-65F9184D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63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99BD-0FD7-2E6F-AAC7-D317724D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A8089-E395-BC40-7FFF-12934F599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61E0-1D50-EB76-2892-6D9CD843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E511-591E-FB78-70F4-B1BA370A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3EF48-C888-6C3E-59A1-8E48D549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6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A27F1-E118-4CEE-BE65-AC8476339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1AA30-A80C-1ECD-38B7-A8CC7E65A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084C-19C8-7B7F-7D24-00740705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16040-4B13-0CAC-3857-683006181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E5F6-AF50-A26F-4555-350B80AA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3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67BA-F414-DAA6-3A5F-194BA038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967E-497D-E90E-A6DA-014E9376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EDFD2-CD51-EDE8-B35B-4148A9E4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A02F5-80FC-8ABB-537E-19D3D24E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85824-3FF7-285D-E2E1-39734561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93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6C0C-A910-D9B6-DB6B-D0F01BC8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1B61-C91B-1679-AD9E-8C5C4429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FD39E-ABCF-59A8-E7E5-7A9E2D34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7D2B-0B89-BD2A-50FD-74299FEB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304CE-F4CA-3713-EC1B-8219B0AD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38EA-0DCB-9199-2F82-83E61F85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B867-2DF1-A694-A79C-205FF60DF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09CC0-4474-DEF0-0581-87581EE75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A2385-4CC9-4AE9-24C6-7AEA510E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97347-1BBA-65BB-8E15-2DB853C4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F1884-D4AF-C77F-6690-60136D76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36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7308-522C-36DA-1916-F8AF4BCC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1C13-4E9B-3A54-563E-4457F8898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FE063-4315-9B36-1A61-D6DCDACAA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51E76-E874-B39E-74C3-E3CD03E40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706E6-4E69-1677-5B4F-CE1AFD3DF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BDE18-B5AA-47B0-D268-3E464A32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47622-D8F7-FB59-BF15-99943556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2996C-CCED-2C4D-D108-1C658069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76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8848-F309-4684-6D91-C3B8C6C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CCB1A-5DA8-C69C-19A6-57AA67CE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117C2-5759-43C8-61BE-08FD63E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BA5CA-0F16-C7F6-068B-F65E6A36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7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D7011-C564-8284-B460-43D72B4B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AA246-E325-C1E9-EAB1-C0523AC1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284A-9A34-01BE-C3EC-47C18B10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76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34DF-5F70-E027-1AC8-34096573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FC987-D054-BA07-9B3B-FB6EB7B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F3960-D163-4EAF-AF0D-799C0FCFC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FDD6B-BA2B-8566-351C-7C8261BA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0CFB3-B074-4919-7BB4-FD4750AA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AB902-9322-ACF7-A879-D86DD1F2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34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4CFE-879C-BEB6-3AEA-8C608BD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F7CDD-C0FD-50C4-2AEB-05DB6226C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B6A77-4EDF-BF03-F6EC-189BC8744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2B74E-AF74-36E2-2393-C8B8A2FC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3FB7-465B-20A9-BB01-AA96931C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73CA2-9956-CACC-32A4-3104EF77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A7D4C-C693-F31C-18DE-DBEB9A6A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56958-DD11-A507-A13E-B573CAE7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E6E84-D16B-55D3-A7AD-84F3C6FD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E7D8-7EDD-4FA2-B420-DDC7A1BA4471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EE54-FACF-287B-8AE0-63C34033E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7D92-16C5-8F2D-1EDC-F8D0AB95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AF4F3-9BD1-44AA-B5C9-C462A970F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23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6A9A69-D9D7-7BDC-17E5-D4F5AA9E1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35D3E-6657-4E94-28A0-280ADF04D92D}"/>
              </a:ext>
            </a:extLst>
          </p:cNvPr>
          <p:cNvSpPr txBox="1"/>
          <p:nvPr/>
        </p:nvSpPr>
        <p:spPr>
          <a:xfrm>
            <a:off x="2902400" y="329939"/>
            <a:ext cx="638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Delta Live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FC7F-A2CB-56D9-C15C-C992CC04E3AE}"/>
              </a:ext>
            </a:extLst>
          </p:cNvPr>
          <p:cNvSpPr txBox="1"/>
          <p:nvPr/>
        </p:nvSpPr>
        <p:spPr>
          <a:xfrm>
            <a:off x="2344683" y="3044279"/>
            <a:ext cx="7502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Why we need Delta Live Tables?</a:t>
            </a:r>
          </a:p>
        </p:txBody>
      </p:sp>
    </p:spTree>
    <p:extLst>
      <p:ext uri="{BB962C8B-B14F-4D97-AF65-F5344CB8AC3E}">
        <p14:creationId xmlns:p14="http://schemas.microsoft.com/office/powerpoint/2010/main" val="197097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793EC-4C3B-22F3-A2E7-6AB4E465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896"/>
          <a:stretch/>
        </p:blipFill>
        <p:spPr>
          <a:xfrm>
            <a:off x="0" y="208167"/>
            <a:ext cx="12192000" cy="52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E26B9-A86C-68BC-220B-46620A19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97033"/>
            <a:ext cx="12192000" cy="36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11AEF-267F-5114-D0CB-7F0208A6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1721"/>
            <a:ext cx="12192000" cy="364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48451-08E1-8C29-EF4C-C548BD0D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26409"/>
            <a:ext cx="12192000" cy="3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0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4B20F-4DB1-DFE8-C5DF-22ED868F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42"/>
            <a:ext cx="12192000" cy="634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09740-2347-C879-FFEF-8876787D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78"/>
            <a:ext cx="12192000" cy="64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016DC-2A36-1893-030C-36BFCE09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86"/>
            <a:ext cx="12192000" cy="63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4977C-CCAF-FF47-F1AA-AE03DB37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68"/>
            <a:ext cx="12192000" cy="64942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E6DEDE-6527-DFA6-0969-027CCB9F937C}"/>
              </a:ext>
            </a:extLst>
          </p:cNvPr>
          <p:cNvCxnSpPr/>
          <p:nvPr/>
        </p:nvCxnSpPr>
        <p:spPr>
          <a:xfrm flipV="1">
            <a:off x="744279" y="1850065"/>
            <a:ext cx="9016409" cy="850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CF2D-FED1-87A1-1825-615F872D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C878F7-0DDB-E993-D62B-CE04E7DAD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DFD7B-EFB0-735E-FDAF-5BFEE6A175B6}"/>
              </a:ext>
            </a:extLst>
          </p:cNvPr>
          <p:cNvSpPr txBox="1"/>
          <p:nvPr/>
        </p:nvSpPr>
        <p:spPr>
          <a:xfrm>
            <a:off x="2902400" y="329939"/>
            <a:ext cx="638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Delta Live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6972F-BA73-7B64-3461-FCE1C988FAC9}"/>
              </a:ext>
            </a:extLst>
          </p:cNvPr>
          <p:cNvSpPr txBox="1"/>
          <p:nvPr/>
        </p:nvSpPr>
        <p:spPr>
          <a:xfrm>
            <a:off x="494617" y="2397948"/>
            <a:ext cx="10903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What is Delta Live Tables?</a:t>
            </a:r>
          </a:p>
          <a:p>
            <a:pPr algn="ctr"/>
            <a:endParaRPr lang="en-IN" sz="4400" dirty="0">
              <a:solidFill>
                <a:schemeClr val="bg1"/>
              </a:solidFill>
            </a:endParaRPr>
          </a:p>
          <a:p>
            <a:pPr algn="ctr"/>
            <a:r>
              <a:rPr lang="en-IN" sz="4000" dirty="0">
                <a:solidFill>
                  <a:schemeClr val="bg1"/>
                </a:solidFill>
              </a:rPr>
              <a:t>It’s a declarative </a:t>
            </a:r>
            <a:r>
              <a:rPr lang="en-IN" sz="4000" dirty="0">
                <a:solidFill>
                  <a:schemeClr val="accent4"/>
                </a:solidFill>
              </a:rPr>
              <a:t>framework</a:t>
            </a:r>
            <a:r>
              <a:rPr lang="en-IN" sz="4000" dirty="0">
                <a:solidFill>
                  <a:schemeClr val="bg1"/>
                </a:solidFill>
              </a:rPr>
              <a:t> with pre built functions </a:t>
            </a:r>
          </a:p>
        </p:txBody>
      </p:sp>
    </p:spTree>
    <p:extLst>
      <p:ext uri="{BB962C8B-B14F-4D97-AF65-F5344CB8AC3E}">
        <p14:creationId xmlns:p14="http://schemas.microsoft.com/office/powerpoint/2010/main" val="3727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60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95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430BA-1FCB-6CE4-3225-10A3E94FDDE1}"/>
              </a:ext>
            </a:extLst>
          </p:cNvPr>
          <p:cNvSpPr txBox="1"/>
          <p:nvPr/>
        </p:nvSpPr>
        <p:spPr>
          <a:xfrm>
            <a:off x="1105786" y="765544"/>
            <a:ext cx="25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CDC?</a:t>
            </a:r>
          </a:p>
          <a:p>
            <a:endParaRPr lang="en-IN" dirty="0"/>
          </a:p>
          <a:p>
            <a:r>
              <a:rPr lang="en-IN" dirty="0"/>
              <a:t>What is SCD 1 and SCD 2?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1BD3E-637C-8ACE-EAE0-06DAA65E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026167"/>
            <a:ext cx="8572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9E036-225F-905B-8901-EF0CD5821EB0}"/>
              </a:ext>
            </a:extLst>
          </p:cNvPr>
          <p:cNvSpPr txBox="1"/>
          <p:nvPr/>
        </p:nvSpPr>
        <p:spPr>
          <a:xfrm>
            <a:off x="3167506" y="74428"/>
            <a:ext cx="5856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CDC in Delta Live Table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C69BB-BD27-4173-23E4-ED12D885A3C1}"/>
              </a:ext>
            </a:extLst>
          </p:cNvPr>
          <p:cNvCxnSpPr>
            <a:cxnSpLocks/>
          </p:cNvCxnSpPr>
          <p:nvPr/>
        </p:nvCxnSpPr>
        <p:spPr>
          <a:xfrm>
            <a:off x="3062177" y="905425"/>
            <a:ext cx="60711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8D8B16-88E2-0356-D17E-EA95204DC771}"/>
              </a:ext>
            </a:extLst>
          </p:cNvPr>
          <p:cNvSpPr txBox="1"/>
          <p:nvPr/>
        </p:nvSpPr>
        <p:spPr>
          <a:xfrm>
            <a:off x="757084" y="1336312"/>
            <a:ext cx="97663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DLT ahs out of the box feature called Apply Changes which currently support SCD1 and SCD2</a:t>
            </a:r>
          </a:p>
          <a:p>
            <a:endParaRPr lang="en-IN" sz="2000" dirty="0"/>
          </a:p>
          <a:p>
            <a:r>
              <a:rPr lang="en-IN" sz="2000" dirty="0"/>
              <a:t>If you want to use it first you need to know few things</a:t>
            </a:r>
          </a:p>
          <a:p>
            <a:endParaRPr lang="en-IN" sz="2000" dirty="0"/>
          </a:p>
          <a:p>
            <a:r>
              <a:rPr lang="en-IN" sz="2000" dirty="0"/>
              <a:t>1 – Target table</a:t>
            </a:r>
          </a:p>
          <a:p>
            <a:r>
              <a:rPr lang="en-IN" sz="2000" dirty="0"/>
              <a:t>2 – Source Table</a:t>
            </a:r>
          </a:p>
          <a:p>
            <a:r>
              <a:rPr lang="en-IN" sz="2000" dirty="0"/>
              <a:t>3 – Key</a:t>
            </a:r>
          </a:p>
          <a:p>
            <a:r>
              <a:rPr lang="en-IN" sz="2000" dirty="0"/>
              <a:t>4 – Type of SCD [SCD1/SCD2]</a:t>
            </a:r>
          </a:p>
          <a:p>
            <a:r>
              <a:rPr lang="en-IN" sz="2000" dirty="0"/>
              <a:t>5 – Sequence by </a:t>
            </a:r>
          </a:p>
        </p:txBody>
      </p:sp>
    </p:spTree>
    <p:extLst>
      <p:ext uri="{BB962C8B-B14F-4D97-AF65-F5344CB8AC3E}">
        <p14:creationId xmlns:p14="http://schemas.microsoft.com/office/powerpoint/2010/main" val="375392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1834A-54D7-DA6C-E70F-4320D3EC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"/>
            <a:ext cx="12192000" cy="68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D5BF9-FB78-C1B9-84C1-824527CE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1" y="214034"/>
            <a:ext cx="7906665" cy="48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6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01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05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05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2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11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69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9AC7-78E6-CCB5-3623-BDFF6B93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FE4A4-3CF7-A5D3-CDC5-04C6C5F941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880E6-7A06-736D-D950-8B3E4A5F8971}"/>
              </a:ext>
            </a:extLst>
          </p:cNvPr>
          <p:cNvSpPr txBox="1"/>
          <p:nvPr/>
        </p:nvSpPr>
        <p:spPr>
          <a:xfrm>
            <a:off x="2902400" y="329939"/>
            <a:ext cx="638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Delta Live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8147-99EA-976E-1073-C6E113778C5D}"/>
              </a:ext>
            </a:extLst>
          </p:cNvPr>
          <p:cNvSpPr txBox="1"/>
          <p:nvPr/>
        </p:nvSpPr>
        <p:spPr>
          <a:xfrm>
            <a:off x="2344683" y="3044279"/>
            <a:ext cx="7502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Why we need Delta Live Tables?</a:t>
            </a:r>
          </a:p>
        </p:txBody>
      </p:sp>
    </p:spTree>
    <p:extLst>
      <p:ext uri="{BB962C8B-B14F-4D97-AF65-F5344CB8AC3E}">
        <p14:creationId xmlns:p14="http://schemas.microsoft.com/office/powerpoint/2010/main" val="3515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E942E-1477-8812-3FA6-2405F599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954C9-528F-297A-1811-B494525F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"/>
            <a:ext cx="12192000" cy="68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8E75-7390-4A16-57A4-E4BE8BC6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7438E-3BCD-43A0-43E0-1100C325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"/>
            <a:ext cx="12192000" cy="6844744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99A5553A-7FC5-239C-2011-51C9D99E0434}"/>
              </a:ext>
            </a:extLst>
          </p:cNvPr>
          <p:cNvSpPr/>
          <p:nvPr/>
        </p:nvSpPr>
        <p:spPr>
          <a:xfrm rot="795325">
            <a:off x="999242" y="617456"/>
            <a:ext cx="10001838" cy="5623088"/>
          </a:xfrm>
          <a:prstGeom prst="mathMultiply">
            <a:avLst>
              <a:gd name="adj1" fmla="val 1293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401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A55C-B716-F475-4BFC-E146170B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323E4-2E56-FA75-43C7-B2CC6A53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"/>
            <a:ext cx="12192000" cy="6844744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BD9E3BCE-4044-F3FC-9B24-4D929C42D75E}"/>
              </a:ext>
            </a:extLst>
          </p:cNvPr>
          <p:cNvSpPr/>
          <p:nvPr/>
        </p:nvSpPr>
        <p:spPr>
          <a:xfrm rot="795325">
            <a:off x="999242" y="617456"/>
            <a:ext cx="10001838" cy="5623088"/>
          </a:xfrm>
          <a:prstGeom prst="mathMultiply">
            <a:avLst>
              <a:gd name="adj1" fmla="val 1293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74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72B2-26D4-D82F-D806-C50B86C5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4C407-708C-D8EC-3C13-FD38E333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3"/>
            <a:ext cx="12192000" cy="68114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72F4C0-B274-D51D-2E3E-D19106AC0EEF}"/>
              </a:ext>
            </a:extLst>
          </p:cNvPr>
          <p:cNvCxnSpPr/>
          <p:nvPr/>
        </p:nvCxnSpPr>
        <p:spPr>
          <a:xfrm>
            <a:off x="7456602" y="1668544"/>
            <a:ext cx="2507530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659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7AF7-9EDD-1326-1B9A-70C86E51E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54148-2548-918C-2801-4155300F02F9}"/>
              </a:ext>
            </a:extLst>
          </p:cNvPr>
          <p:cNvSpPr txBox="1"/>
          <p:nvPr/>
        </p:nvSpPr>
        <p:spPr>
          <a:xfrm>
            <a:off x="751553" y="517896"/>
            <a:ext cx="90436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So,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have massive amount of data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need analysis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Not daily but update every minute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have complex tooling and we need to manage </a:t>
            </a:r>
          </a:p>
          <a:p>
            <a:pPr lvl="1"/>
            <a:r>
              <a:rPr lang="en-IN" sz="3200" dirty="0"/>
              <a:t>    </a:t>
            </a:r>
            <a:r>
              <a:rPr lang="en-IN" sz="2400" dirty="0"/>
              <a:t>Dependency management</a:t>
            </a:r>
          </a:p>
          <a:p>
            <a:pPr lvl="1"/>
            <a:r>
              <a:rPr lang="en-IN" sz="2400" dirty="0"/>
              <a:t>     Quality checks</a:t>
            </a:r>
          </a:p>
          <a:p>
            <a:pPr lvl="1"/>
            <a:r>
              <a:rPr lang="en-IN" sz="2400" dirty="0"/>
              <a:t>     Version control</a:t>
            </a:r>
          </a:p>
          <a:p>
            <a:pPr lvl="1"/>
            <a:r>
              <a:rPr lang="en-IN" sz="2400" dirty="0"/>
              <a:t>     Deployment infrastructure and many more things</a:t>
            </a:r>
          </a:p>
        </p:txBody>
      </p:sp>
    </p:spTree>
    <p:extLst>
      <p:ext uri="{BB962C8B-B14F-4D97-AF65-F5344CB8AC3E}">
        <p14:creationId xmlns:p14="http://schemas.microsoft.com/office/powerpoint/2010/main" val="38158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E55A-7DA0-3304-E5EC-664B7B2C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C009A4-0257-3D01-C3CA-CA4715B7DD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11F6A-5F81-7094-22CA-AA50B4AC318D}"/>
              </a:ext>
            </a:extLst>
          </p:cNvPr>
          <p:cNvSpPr txBox="1"/>
          <p:nvPr/>
        </p:nvSpPr>
        <p:spPr>
          <a:xfrm>
            <a:off x="483664" y="310274"/>
            <a:ext cx="10915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Where you should focus your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F6CC7-BAB2-B563-3092-805861D351FD}"/>
              </a:ext>
            </a:extLst>
          </p:cNvPr>
          <p:cNvSpPr txBox="1"/>
          <p:nvPr/>
        </p:nvSpPr>
        <p:spPr>
          <a:xfrm>
            <a:off x="594541" y="1913569"/>
            <a:ext cx="940238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is getting </a:t>
            </a:r>
            <a:r>
              <a:rPr lang="en-IN" sz="4400" dirty="0">
                <a:solidFill>
                  <a:schemeClr val="accent4"/>
                </a:solidFill>
              </a:rPr>
              <a:t>value</a:t>
            </a:r>
            <a:r>
              <a:rPr lang="en-IN" sz="4400" dirty="0">
                <a:solidFill>
                  <a:schemeClr val="bg1"/>
                </a:solidFill>
              </a:rPr>
              <a:t> from data</a:t>
            </a:r>
          </a:p>
          <a:p>
            <a:endParaRPr lang="en-IN" sz="4400" dirty="0">
              <a:solidFill>
                <a:schemeClr val="bg1"/>
              </a:solidFill>
            </a:endParaRPr>
          </a:p>
          <a:p>
            <a:endParaRPr lang="en-IN" sz="4400" dirty="0">
              <a:solidFill>
                <a:schemeClr val="bg1"/>
              </a:solidFill>
            </a:endParaRPr>
          </a:p>
          <a:p>
            <a:r>
              <a:rPr lang="en-IN" sz="4400" dirty="0">
                <a:solidFill>
                  <a:schemeClr val="bg1"/>
                </a:solidFill>
              </a:rPr>
              <a:t>This is where DLT comes into the picture</a:t>
            </a:r>
          </a:p>
        </p:txBody>
      </p:sp>
    </p:spTree>
    <p:extLst>
      <p:ext uri="{BB962C8B-B14F-4D97-AF65-F5344CB8AC3E}">
        <p14:creationId xmlns:p14="http://schemas.microsoft.com/office/powerpoint/2010/main" val="85352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59EF-DAAF-6431-EA06-39FEE8DD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15E3AF-330F-B0FE-1AB4-7B82EC9C6A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28A8B-384C-911F-EA0F-1C215D2A5CAE}"/>
              </a:ext>
            </a:extLst>
          </p:cNvPr>
          <p:cNvSpPr txBox="1"/>
          <p:nvPr/>
        </p:nvSpPr>
        <p:spPr>
          <a:xfrm>
            <a:off x="2902400" y="329939"/>
            <a:ext cx="638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Delta Live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33696-2847-FB59-EC51-0F5F7077241D}"/>
              </a:ext>
            </a:extLst>
          </p:cNvPr>
          <p:cNvSpPr txBox="1"/>
          <p:nvPr/>
        </p:nvSpPr>
        <p:spPr>
          <a:xfrm>
            <a:off x="494617" y="2397948"/>
            <a:ext cx="10903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What is Delta Live Tables?</a:t>
            </a:r>
          </a:p>
          <a:p>
            <a:pPr algn="ctr"/>
            <a:endParaRPr lang="en-IN" sz="4400" dirty="0">
              <a:solidFill>
                <a:schemeClr val="bg1"/>
              </a:solidFill>
            </a:endParaRPr>
          </a:p>
          <a:p>
            <a:pPr algn="ctr"/>
            <a:r>
              <a:rPr lang="en-IN" sz="4000" dirty="0">
                <a:solidFill>
                  <a:schemeClr val="bg1"/>
                </a:solidFill>
              </a:rPr>
              <a:t>It’s a declarative </a:t>
            </a:r>
            <a:r>
              <a:rPr lang="en-IN" sz="4000" dirty="0">
                <a:solidFill>
                  <a:schemeClr val="accent4"/>
                </a:solidFill>
              </a:rPr>
              <a:t>framework</a:t>
            </a:r>
            <a:r>
              <a:rPr lang="en-IN" sz="4000" dirty="0">
                <a:solidFill>
                  <a:schemeClr val="bg1"/>
                </a:solidFill>
              </a:rPr>
              <a:t> with pre-built functions </a:t>
            </a:r>
          </a:p>
        </p:txBody>
      </p:sp>
    </p:spTree>
    <p:extLst>
      <p:ext uri="{BB962C8B-B14F-4D97-AF65-F5344CB8AC3E}">
        <p14:creationId xmlns:p14="http://schemas.microsoft.com/office/powerpoint/2010/main" val="32309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1FC3A-66C8-D744-71C8-2A747A9D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3" y="369994"/>
            <a:ext cx="7907460" cy="41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8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CE579-567C-B982-3E60-D0A3D787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" y="800210"/>
            <a:ext cx="1216512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10642-01F5-C4AD-1D78-5A2B4081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52"/>
            <a:ext cx="12192000" cy="56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EC07-C8FB-8B88-8AFC-1E8D714B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9" y="303488"/>
            <a:ext cx="845938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6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85C0-9415-0846-3A45-9A5F9C7E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4" y="258346"/>
            <a:ext cx="8360316" cy="5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9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85727-5D7D-4A39-00FB-41907A97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3"/>
            <a:ext cx="12192000" cy="68114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0D5028-55E4-97A7-7C82-C8255FC2218B}"/>
              </a:ext>
            </a:extLst>
          </p:cNvPr>
          <p:cNvCxnSpPr/>
          <p:nvPr/>
        </p:nvCxnSpPr>
        <p:spPr>
          <a:xfrm>
            <a:off x="7456602" y="1668544"/>
            <a:ext cx="2507530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7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4A0F2-D374-684B-6944-7401D0FD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2" y="0"/>
            <a:ext cx="9337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6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C7AB0-3457-4C2D-CB71-E655E35D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31" y="186368"/>
            <a:ext cx="9715581" cy="28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0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D8806-0028-9BD8-25F2-FC77AE8F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25" y="0"/>
            <a:ext cx="1160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32E70-C5F4-32F5-A61F-89C6262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624"/>
            <a:ext cx="12192000" cy="58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C5EFF-6FE7-7E0F-857C-2743AE44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104311"/>
            <a:ext cx="9745435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3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25CE8-1F1C-5691-0B34-7BDD004C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10" y="450794"/>
            <a:ext cx="3618802" cy="47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83011-559F-FA46-B056-47C4056B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99" y="0"/>
            <a:ext cx="9842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7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9868B-3727-EDBF-1506-7792B8B15BD5}"/>
              </a:ext>
            </a:extLst>
          </p:cNvPr>
          <p:cNvSpPr txBox="1"/>
          <p:nvPr/>
        </p:nvSpPr>
        <p:spPr>
          <a:xfrm>
            <a:off x="1022555" y="599768"/>
            <a:ext cx="575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If initialize throw error please change notebook type to SQL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3F60A-D0A6-60C4-C1C5-AB1D7CAE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5" y="1209277"/>
            <a:ext cx="1003122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8EBCE-7897-36DD-9A6F-C64EE019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"/>
            <a:ext cx="12192000" cy="63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9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FE367-00DB-D872-18CE-F5EF55AE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6" y="1573639"/>
            <a:ext cx="10097909" cy="416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6E018-16C9-AEC9-D0CC-9773ACD0304B}"/>
              </a:ext>
            </a:extLst>
          </p:cNvPr>
          <p:cNvSpPr txBox="1"/>
          <p:nvPr/>
        </p:nvSpPr>
        <p:spPr>
          <a:xfrm>
            <a:off x="702916" y="472400"/>
            <a:ext cx="9188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Once the pipeline is successfully executed, go back to the first notebook and verify that all 3 new tables have been created in the specified storage location with the following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95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A7694E-BA3C-93AF-094D-BFA92E8773F8}"/>
              </a:ext>
            </a:extLst>
          </p:cNvPr>
          <p:cNvSpPr txBox="1"/>
          <p:nvPr/>
        </p:nvSpPr>
        <p:spPr>
          <a:xfrm>
            <a:off x="751553" y="517896"/>
            <a:ext cx="90436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So,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have massive amount of data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need analysis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Not daily but update every minute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dirty="0"/>
              <a:t>We have complex tooling and we need to manage </a:t>
            </a:r>
          </a:p>
          <a:p>
            <a:pPr lvl="1"/>
            <a:r>
              <a:rPr lang="en-IN" sz="3200" dirty="0"/>
              <a:t>    </a:t>
            </a:r>
            <a:r>
              <a:rPr lang="en-IN" sz="2400" dirty="0"/>
              <a:t>Dependency management</a:t>
            </a:r>
          </a:p>
          <a:p>
            <a:pPr lvl="1"/>
            <a:r>
              <a:rPr lang="en-IN" sz="2400" dirty="0"/>
              <a:t>     Quality checks</a:t>
            </a:r>
          </a:p>
          <a:p>
            <a:pPr lvl="1"/>
            <a:r>
              <a:rPr lang="en-IN" sz="2400" dirty="0"/>
              <a:t>     Version control</a:t>
            </a:r>
          </a:p>
          <a:p>
            <a:pPr lvl="1"/>
            <a:r>
              <a:rPr lang="en-IN" sz="2400" dirty="0"/>
              <a:t>     Deployment infrastructure and many more things</a:t>
            </a:r>
          </a:p>
        </p:txBody>
      </p:sp>
    </p:spTree>
    <p:extLst>
      <p:ext uri="{BB962C8B-B14F-4D97-AF65-F5344CB8AC3E}">
        <p14:creationId xmlns:p14="http://schemas.microsoft.com/office/powerpoint/2010/main" val="12693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B47D0-5019-B1AE-3E78-41888CFD4788}"/>
              </a:ext>
            </a:extLst>
          </p:cNvPr>
          <p:cNvSpPr txBox="1"/>
          <p:nvPr/>
        </p:nvSpPr>
        <p:spPr>
          <a:xfrm>
            <a:off x="521109" y="690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View results as a visualization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60ED5-B058-814F-887B-FF7831F3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8" y="1270079"/>
            <a:ext cx="8184570" cy="51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8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129CC-E1F8-6514-0E50-F9130627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213864"/>
            <a:ext cx="797353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B1109-2D49-12A0-B1D8-43BF59DA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403"/>
            <a:ext cx="12192000" cy="61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01697-BF8F-1836-E502-73FC03DBAB4B}"/>
              </a:ext>
            </a:extLst>
          </p:cNvPr>
          <p:cNvSpPr txBox="1"/>
          <p:nvPr/>
        </p:nvSpPr>
        <p:spPr>
          <a:xfrm>
            <a:off x="502024" y="541929"/>
            <a:ext cx="110534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i="0" dirty="0">
                <a:solidFill>
                  <a:srgbClr val="222222"/>
                </a:solidFill>
                <a:effectLst/>
                <a:latin typeface="segoe-ui_light"/>
              </a:rPr>
              <a:t>End-to-End Streaming Pipeline with Delta Live Tables in Azure Databricks</a:t>
            </a:r>
          </a:p>
        </p:txBody>
      </p:sp>
    </p:spTree>
    <p:extLst>
      <p:ext uri="{BB962C8B-B14F-4D97-AF65-F5344CB8AC3E}">
        <p14:creationId xmlns:p14="http://schemas.microsoft.com/office/powerpoint/2010/main" val="184558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5F7DD-72AF-A87A-0D2C-F27FDF9B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4" y="332943"/>
            <a:ext cx="5901793" cy="44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7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07F95-8E4F-CD55-8D75-B0EC1479C8CA}"/>
              </a:ext>
            </a:extLst>
          </p:cNvPr>
          <p:cNvSpPr txBox="1"/>
          <p:nvPr/>
        </p:nvSpPr>
        <p:spPr>
          <a:xfrm>
            <a:off x="403412" y="4294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>
                <a:solidFill>
                  <a:srgbClr val="222222"/>
                </a:solidFill>
                <a:effectLst/>
                <a:latin typeface="segoe-ui_light"/>
              </a:rPr>
              <a:t>Use delta tables for streaming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6E108-1017-B353-7C34-C8F0DAD62609}"/>
              </a:ext>
            </a:extLst>
          </p:cNvPr>
          <p:cNvSpPr txBox="1"/>
          <p:nvPr/>
        </p:nvSpPr>
        <p:spPr>
          <a:xfrm>
            <a:off x="403412" y="1274821"/>
            <a:ext cx="89378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segoe-ui_normal"/>
              </a:rPr>
              <a:t>Delta lake supports 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segoe-ui_normal"/>
              </a:rPr>
              <a:t>streaming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segoe-ui_normal"/>
              </a:rPr>
              <a:t> data. Delta tables can be a 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segoe-ui_normal"/>
              </a:rPr>
              <a:t>sink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segoe-ui_normal"/>
              </a:rPr>
              <a:t> or a 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segoe-ui_normal"/>
              </a:rPr>
              <a:t>source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segoe-ui_normal"/>
              </a:rPr>
              <a:t> for data streams created using the Spark Structured Streaming API. In this example, you’ll use a delta table as a sink for some streaming data in a simulated internet of things (IoT) scenario. In the next task, this delta table will work as a source for data transformation in real time.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0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BE23E-C303-9787-7FE3-EAFB30D3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232916"/>
            <a:ext cx="10040751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EACE9-4DB8-ED01-EB4F-65967283DC5D}"/>
              </a:ext>
            </a:extLst>
          </p:cNvPr>
          <p:cNvSpPr txBox="1"/>
          <p:nvPr/>
        </p:nvSpPr>
        <p:spPr>
          <a:xfrm>
            <a:off x="493057" y="452282"/>
            <a:ext cx="8991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This delta table will now become the source for data transformation in real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1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4D1008-A083-C4AB-5770-C31B8161EA64}"/>
              </a:ext>
            </a:extLst>
          </p:cNvPr>
          <p:cNvSpPr txBox="1"/>
          <p:nvPr/>
        </p:nvSpPr>
        <p:spPr>
          <a:xfrm>
            <a:off x="537882" y="5100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segoe-ui_light"/>
              </a:rPr>
              <a:t>Create a Delta Live Table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B7C28-B4DB-E9A6-1619-63A444E539EA}"/>
              </a:ext>
            </a:extLst>
          </p:cNvPr>
          <p:cNvSpPr txBox="1"/>
          <p:nvPr/>
        </p:nvSpPr>
        <p:spPr>
          <a:xfrm>
            <a:off x="690281" y="1242083"/>
            <a:ext cx="107217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A pipeline is the main unit for configuring and running data processing workflows with Delta Live Tables. It links data sources to target datasets through a Directed Acyclic Graph (DAG) declared in Python or SQL.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016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203D0-C9EF-C23B-4338-FECDC347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9" y="0"/>
            <a:ext cx="8842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F00C8-B97C-A3B7-F93C-008B617F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181DC6-A12C-24DF-CF4E-6CA967F22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1DA59-2E6F-3EFE-4576-BEA73F564102}"/>
              </a:ext>
            </a:extLst>
          </p:cNvPr>
          <p:cNvSpPr txBox="1"/>
          <p:nvPr/>
        </p:nvSpPr>
        <p:spPr>
          <a:xfrm>
            <a:off x="483664" y="310274"/>
            <a:ext cx="10915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Where you should focus your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C9641-5539-96AA-A50B-89BB219AE634}"/>
              </a:ext>
            </a:extLst>
          </p:cNvPr>
          <p:cNvSpPr txBox="1"/>
          <p:nvPr/>
        </p:nvSpPr>
        <p:spPr>
          <a:xfrm>
            <a:off x="594541" y="1913569"/>
            <a:ext cx="940238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is getting </a:t>
            </a:r>
            <a:r>
              <a:rPr lang="en-IN" sz="4400" dirty="0">
                <a:solidFill>
                  <a:schemeClr val="accent4"/>
                </a:solidFill>
              </a:rPr>
              <a:t>value</a:t>
            </a:r>
            <a:r>
              <a:rPr lang="en-IN" sz="4400" dirty="0">
                <a:solidFill>
                  <a:schemeClr val="bg1"/>
                </a:solidFill>
              </a:rPr>
              <a:t> from data</a:t>
            </a:r>
          </a:p>
          <a:p>
            <a:endParaRPr lang="en-IN" sz="4400" dirty="0">
              <a:solidFill>
                <a:schemeClr val="bg1"/>
              </a:solidFill>
            </a:endParaRPr>
          </a:p>
          <a:p>
            <a:endParaRPr lang="en-IN" sz="4400" dirty="0">
              <a:solidFill>
                <a:schemeClr val="bg1"/>
              </a:solidFill>
            </a:endParaRPr>
          </a:p>
          <a:p>
            <a:r>
              <a:rPr lang="en-IN" sz="4400" dirty="0">
                <a:solidFill>
                  <a:schemeClr val="bg1"/>
                </a:solidFill>
              </a:rPr>
              <a:t>This is where DLT comes into the picture</a:t>
            </a:r>
          </a:p>
        </p:txBody>
      </p:sp>
    </p:spTree>
    <p:extLst>
      <p:ext uri="{BB962C8B-B14F-4D97-AF65-F5344CB8AC3E}">
        <p14:creationId xmlns:p14="http://schemas.microsoft.com/office/powerpoint/2010/main" val="28160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7D0BF-3F4B-B7E8-765A-5E177C47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5" y="0"/>
            <a:ext cx="894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C7418-DFD2-729C-8932-4FC63690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7" y="1033085"/>
            <a:ext cx="10936226" cy="540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54645-506E-6095-BD73-A22476D6C43B}"/>
              </a:ext>
            </a:extLst>
          </p:cNvPr>
          <p:cNvSpPr txBox="1"/>
          <p:nvPr/>
        </p:nvSpPr>
        <p:spPr>
          <a:xfrm>
            <a:off x="1084729" y="564776"/>
            <a:ext cx="705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If above is not working then try to change worker and driver type like this</a:t>
            </a:r>
          </a:p>
        </p:txBody>
      </p:sp>
    </p:spTree>
    <p:extLst>
      <p:ext uri="{BB962C8B-B14F-4D97-AF65-F5344CB8AC3E}">
        <p14:creationId xmlns:p14="http://schemas.microsoft.com/office/powerpoint/2010/main" val="2665255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216673-AB05-880B-521B-83BD1BEC99E6}"/>
              </a:ext>
            </a:extLst>
          </p:cNvPr>
          <p:cNvSpPr txBox="1"/>
          <p:nvPr/>
        </p:nvSpPr>
        <p:spPr>
          <a:xfrm>
            <a:off x="331694" y="246094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Once the pipeline is created, open the link to the blank notebook under </a:t>
            </a:r>
            <a:r>
              <a:rPr lang="en-US" b="1" i="0" dirty="0">
                <a:solidFill>
                  <a:srgbClr val="222222"/>
                </a:solidFill>
                <a:effectLst/>
                <a:latin typeface="segoe-ui_normal"/>
              </a:rPr>
              <a:t>Source code</a:t>
            </a:r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 in the right-side panel: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0FD94-1E4B-068A-5762-D40E6697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023"/>
            <a:ext cx="12192000" cy="38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16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1F081-B51E-2158-B653-D7EBF302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3" y="737790"/>
            <a:ext cx="10802858" cy="5687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3D0EC-BB85-9904-EC75-CA63441EB6D5}"/>
              </a:ext>
            </a:extLst>
          </p:cNvPr>
          <p:cNvSpPr txBox="1"/>
          <p:nvPr/>
        </p:nvSpPr>
        <p:spPr>
          <a:xfrm>
            <a:off x="242047" y="362178"/>
            <a:ext cx="1152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In the first cell of the notebook, enter the following code to create Delta Live Tables and transform the data: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332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6313B-AFB1-8F66-19DE-D5902798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096"/>
            <a:ext cx="12192000" cy="5789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62146-E6D1-94EC-7170-2072D03C7EBA}"/>
              </a:ext>
            </a:extLst>
          </p:cNvPr>
          <p:cNvSpPr txBox="1"/>
          <p:nvPr/>
        </p:nvSpPr>
        <p:spPr>
          <a:xfrm>
            <a:off x="6472518" y="1900518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 this pipeline</a:t>
            </a:r>
          </a:p>
        </p:txBody>
      </p:sp>
    </p:spTree>
    <p:extLst>
      <p:ext uri="{BB962C8B-B14F-4D97-AF65-F5344CB8AC3E}">
        <p14:creationId xmlns:p14="http://schemas.microsoft.com/office/powerpoint/2010/main" val="3867502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E6EFD-4AF1-9AC0-A134-EE971142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98"/>
            <a:ext cx="12192000" cy="64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0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4B819-A558-E23A-367F-2D07D2E8E36C}"/>
              </a:ext>
            </a:extLst>
          </p:cNvPr>
          <p:cNvSpPr txBox="1"/>
          <p:nvPr/>
        </p:nvSpPr>
        <p:spPr>
          <a:xfrm>
            <a:off x="797858" y="506978"/>
            <a:ext cx="9108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Once the pipeline is successfully executed, go back to the </a:t>
            </a:r>
            <a:r>
              <a:rPr lang="en-US" b="0" i="0" dirty="0">
                <a:solidFill>
                  <a:srgbClr val="FF0000"/>
                </a:solidFill>
                <a:effectLst/>
                <a:latin typeface="segoe-ui_normal"/>
              </a:rPr>
              <a:t>first notebook </a:t>
            </a:r>
            <a:r>
              <a:rPr lang="en-US" b="0" i="0" dirty="0">
                <a:solidFill>
                  <a:srgbClr val="222222"/>
                </a:solidFill>
                <a:effectLst/>
                <a:latin typeface="segoe-ui_normal"/>
              </a:rPr>
              <a:t>and verify that the new tables have been created in the specified storage location with the following code: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C5E57-BFF1-3EC5-C23A-28D67B62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7" y="1486712"/>
            <a:ext cx="9262720" cy="4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20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06FC7-BC47-BE9C-0E78-B1BC8366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275785"/>
            <a:ext cx="9392961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9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DC2E94-4C9E-09B8-B1F8-6BCE230455C3}"/>
              </a:ext>
            </a:extLst>
          </p:cNvPr>
          <p:cNvSpPr txBox="1"/>
          <p:nvPr/>
        </p:nvSpPr>
        <p:spPr>
          <a:xfrm>
            <a:off x="403412" y="3218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segoe-ui_light"/>
              </a:rPr>
              <a:t>View results as 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247C-E0C3-998C-1A03-521718ED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783504"/>
            <a:ext cx="12192000" cy="60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3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273F2-4021-3BCC-A6BF-969DB95E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356759"/>
            <a:ext cx="963111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6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4086-0AF1-F414-F420-2290DFCE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86"/>
            <a:ext cx="12192000" cy="64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2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0C4B7-1888-125A-EA46-2B0BF128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12"/>
            <a:ext cx="12192000" cy="6472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8BB6A-FA64-9900-D553-9EAD62D5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70" y="3733264"/>
            <a:ext cx="4886175" cy="24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54D7-9FCA-E1E4-B83A-C3CB6451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62"/>
            <a:ext cx="12192000" cy="64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555</Words>
  <Application>Microsoft Office PowerPoint</Application>
  <PresentationFormat>Widescreen</PresentationFormat>
  <Paragraphs>71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segoe-ui_light</vt:lpstr>
      <vt:lpstr>segoe-ui_normal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maruti makwana</dc:creator>
  <cp:lastModifiedBy>maruti makwana</cp:lastModifiedBy>
  <cp:revision>24</cp:revision>
  <dcterms:created xsi:type="dcterms:W3CDTF">2024-10-18T04:27:51Z</dcterms:created>
  <dcterms:modified xsi:type="dcterms:W3CDTF">2024-10-24T04:25:57Z</dcterms:modified>
</cp:coreProperties>
</file>